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"/>
  </p:notesMasterIdLst>
  <p:sldIdLst>
    <p:sldId id="258" r:id="rId2"/>
    <p:sldId id="260" r:id="rId3"/>
    <p:sldId id="268" r:id="rId4"/>
    <p:sldId id="269" r:id="rId5"/>
  </p:sldIdLst>
  <p:sldSz cx="9144000" cy="5143500" type="screen16x9"/>
  <p:notesSz cx="6858000" cy="9144000"/>
  <p:embeddedFontLst>
    <p:embeddedFont>
      <p:font typeface="Microsoft Himalaya" panose="01010100010101010101" pitchFamily="2" charset="0"/>
      <p:regular r:id="rId7"/>
    </p:embeddedFont>
    <p:embeddedFont>
      <p:font typeface="Bebas Neue" panose="020B0604020202020204" charset="0"/>
      <p:regular r:id="rId8"/>
    </p:embeddedFont>
    <p:embeddedFont>
      <p:font typeface="Montserrat ExtraBold" panose="020B0604020202020204" charset="-52"/>
      <p:bold r:id="rId9"/>
      <p:boldItalic r:id="rId10"/>
    </p:embeddedFont>
    <p:embeddedFont>
      <p:font typeface="Anaheim" panose="020B0604020202020204" charset="0"/>
      <p:regular r:id="rId11"/>
    </p:embeddedFont>
    <p:embeddedFont>
      <p:font typeface="Montserrat Medium" panose="020B0604020202020204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F8EFD1-54CC-47EF-802F-7C6064FF146C}">
  <a:tblStyle styleId="{29F8EFD1-54CC-47EF-802F-7C6064FF1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37d1f106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37d1f106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37d1f106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37d1f106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21" r="56600"/>
          <a:stretch/>
        </p:blipFill>
        <p:spPr>
          <a:xfrm rot="5400000">
            <a:off x="2173400" y="2817426"/>
            <a:ext cx="1673551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0" y="2150850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572110" y="133782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0" y="31321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394138" y="1363277"/>
            <a:ext cx="1232100" cy="12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5400000">
            <a:off x="-1175953" y="1250799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2"/>
          </p:nvPr>
        </p:nvSpPr>
        <p:spPr>
          <a:xfrm>
            <a:off x="1195850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1195863" y="209472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3"/>
          </p:nvPr>
        </p:nvSpPr>
        <p:spPr>
          <a:xfrm>
            <a:off x="5081030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4"/>
          </p:nvPr>
        </p:nvSpPr>
        <p:spPr>
          <a:xfrm>
            <a:off x="5081043" y="209472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5"/>
          </p:nvPr>
        </p:nvSpPr>
        <p:spPr>
          <a:xfrm>
            <a:off x="1195863" y="3604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6"/>
          </p:nvPr>
        </p:nvSpPr>
        <p:spPr>
          <a:xfrm>
            <a:off x="1195863" y="396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7"/>
          </p:nvPr>
        </p:nvSpPr>
        <p:spPr>
          <a:xfrm>
            <a:off x="5081043" y="3604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8"/>
          </p:nvPr>
        </p:nvSpPr>
        <p:spPr>
          <a:xfrm>
            <a:off x="5081043" y="396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 l="72414" r="-31446"/>
          <a:stretch/>
        </p:blipFill>
        <p:spPr>
          <a:xfrm>
            <a:off x="-4" y="942650"/>
            <a:ext cx="2667924" cy="32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2">
            <a:alphaModFix/>
          </a:blip>
          <a:srcRect l="72414" r="-31446"/>
          <a:stretch/>
        </p:blipFill>
        <p:spPr>
          <a:xfrm flipH="1">
            <a:off x="6476071" y="942650"/>
            <a:ext cx="2667924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2"/>
          </p:nvPr>
        </p:nvSpPr>
        <p:spPr>
          <a:xfrm>
            <a:off x="720000" y="176592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3"/>
          </p:nvPr>
        </p:nvSpPr>
        <p:spPr>
          <a:xfrm>
            <a:off x="3301325" y="176592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4"/>
          </p:nvPr>
        </p:nvSpPr>
        <p:spPr>
          <a:xfrm>
            <a:off x="3301325" y="226937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5"/>
          </p:nvPr>
        </p:nvSpPr>
        <p:spPr>
          <a:xfrm>
            <a:off x="720000" y="3656750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6"/>
          </p:nvPr>
        </p:nvSpPr>
        <p:spPr>
          <a:xfrm>
            <a:off x="720000" y="408772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 idx="7"/>
          </p:nvPr>
        </p:nvSpPr>
        <p:spPr>
          <a:xfrm>
            <a:off x="3301325" y="3656750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8"/>
          </p:nvPr>
        </p:nvSpPr>
        <p:spPr>
          <a:xfrm>
            <a:off x="3301325" y="408772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9"/>
          </p:nvPr>
        </p:nvSpPr>
        <p:spPr>
          <a:xfrm>
            <a:off x="5882650" y="1765925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3"/>
          </p:nvPr>
        </p:nvSpPr>
        <p:spPr>
          <a:xfrm>
            <a:off x="5882650" y="226937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 idx="14"/>
          </p:nvPr>
        </p:nvSpPr>
        <p:spPr>
          <a:xfrm>
            <a:off x="5882650" y="3656750"/>
            <a:ext cx="2541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15"/>
          </p:nvPr>
        </p:nvSpPr>
        <p:spPr>
          <a:xfrm>
            <a:off x="5882650" y="4087725"/>
            <a:ext cx="2541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 hasCustomPrompt="1"/>
          </p:nvPr>
        </p:nvSpPr>
        <p:spPr>
          <a:xfrm>
            <a:off x="2728450" y="1713000"/>
            <a:ext cx="5695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2728450" y="2419022"/>
            <a:ext cx="5695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 idx="2" hasCustomPrompt="1"/>
          </p:nvPr>
        </p:nvSpPr>
        <p:spPr>
          <a:xfrm>
            <a:off x="2728450" y="3169131"/>
            <a:ext cx="5695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3"/>
          </p:nvPr>
        </p:nvSpPr>
        <p:spPr>
          <a:xfrm>
            <a:off x="2728450" y="3875152"/>
            <a:ext cx="5695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l="122" r="62835"/>
          <a:stretch/>
        </p:blipFill>
        <p:spPr>
          <a:xfrm rot="10800000">
            <a:off x="164613" y="1268086"/>
            <a:ext cx="1432374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 rot="10800000">
            <a:off x="5466157" y="38325"/>
            <a:ext cx="3545443" cy="1362071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 flipH="1">
            <a:off x="794650" y="1995675"/>
            <a:ext cx="1152300" cy="11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2000" cy="9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4834200" y="1420650"/>
            <a:ext cx="33276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4572000" y="3205675"/>
            <a:ext cx="3852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300">
                <a:solidFill>
                  <a:schemeClr val="dk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300">
                <a:solidFill>
                  <a:schemeClr val="dk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lang="en" sz="1300">
                <a:solidFill>
                  <a:schemeClr val="dk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illustrations by </a:t>
            </a:r>
            <a:r>
              <a:rPr lang="en" sz="1300">
                <a:solidFill>
                  <a:schemeClr val="dk2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52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21"/>
          <p:cNvSpPr/>
          <p:nvPr/>
        </p:nvSpPr>
        <p:spPr>
          <a:xfrm flipH="1">
            <a:off x="-1313981" y="206874"/>
            <a:ext cx="4411532" cy="4729544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6">
            <a:alphaModFix/>
          </a:blip>
          <a:srcRect r="4933"/>
          <a:stretch/>
        </p:blipFill>
        <p:spPr>
          <a:xfrm>
            <a:off x="-2180062" y="942650"/>
            <a:ext cx="4296376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 flipH="1">
            <a:off x="2301801" y="1032924"/>
            <a:ext cx="1400400" cy="14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2">
            <a:alphaModFix/>
          </a:blip>
          <a:srcRect l="72414" t="38107" r="-31446"/>
          <a:stretch/>
        </p:blipFill>
        <p:spPr>
          <a:xfrm>
            <a:off x="-6008" y="-280150"/>
            <a:ext cx="2667924" cy="2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 flipH="1">
            <a:off x="-2010349" y="-3150721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l="72414" t="38107" r="-31446"/>
          <a:stretch/>
        </p:blipFill>
        <p:spPr>
          <a:xfrm rot="10800000">
            <a:off x="6484914" y="3669179"/>
            <a:ext cx="2667924" cy="2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rot="10800000" flipH="1">
            <a:off x="7421938" y="455187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72005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 l="72414" t="38107" r="-31446"/>
          <a:stretch/>
        </p:blipFill>
        <p:spPr>
          <a:xfrm rot="10800000" flipH="1">
            <a:off x="-6008" y="3669179"/>
            <a:ext cx="2667924" cy="2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 rot="10800000">
            <a:off x="-2010349" y="455187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 l="72414" t="38107" r="-31446"/>
          <a:stretch/>
        </p:blipFill>
        <p:spPr>
          <a:xfrm flipH="1">
            <a:off x="6484914" y="-280150"/>
            <a:ext cx="2667924" cy="2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7421938" y="-3150721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719875" y="2514375"/>
            <a:ext cx="37353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688650" y="2530475"/>
            <a:ext cx="37353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720025" y="2982600"/>
            <a:ext cx="37353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688655" y="2982600"/>
            <a:ext cx="37353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r="22215"/>
          <a:stretch/>
        </p:blipFill>
        <p:spPr>
          <a:xfrm>
            <a:off x="6054800" y="540000"/>
            <a:ext cx="3007950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1388275"/>
            <a:ext cx="44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20000" y="2290450"/>
            <a:ext cx="4430400" cy="15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flipH="1">
            <a:off x="5270848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6594475" y="1419400"/>
            <a:ext cx="1152300" cy="115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948600" y="645000"/>
            <a:ext cx="4105500" cy="19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948600" y="2244875"/>
            <a:ext cx="4105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122" r="62835"/>
          <a:stretch/>
        </p:blipFill>
        <p:spPr>
          <a:xfrm rot="5400000">
            <a:off x="2327738" y="2957011"/>
            <a:ext cx="1432374" cy="2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/>
          <p:nvPr/>
        </p:nvSpPr>
        <p:spPr>
          <a:xfrm flipH="1">
            <a:off x="5295898" y="3686724"/>
            <a:ext cx="3791903" cy="1456754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flipH="1">
            <a:off x="6841500" y="1282950"/>
            <a:ext cx="1152300" cy="11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680250"/>
            <a:ext cx="4655700" cy="17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720000" y="2437350"/>
            <a:ext cx="35124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 r="32432" b="55452"/>
          <a:stretch/>
        </p:blipFill>
        <p:spPr>
          <a:xfrm flipH="1">
            <a:off x="0" y="3886201"/>
            <a:ext cx="2769425" cy="13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/>
          <p:nvPr/>
        </p:nvSpPr>
        <p:spPr>
          <a:xfrm flipH="1">
            <a:off x="7798375" y="540000"/>
            <a:ext cx="1152300" cy="115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r="4933"/>
          <a:stretch/>
        </p:blipFill>
        <p:spPr>
          <a:xfrm>
            <a:off x="2423813" y="942650"/>
            <a:ext cx="4296376" cy="32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/>
          <p:nvPr/>
        </p:nvSpPr>
        <p:spPr>
          <a:xfrm flipH="1">
            <a:off x="3995850" y="540000"/>
            <a:ext cx="1152300" cy="115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41550" y="1692300"/>
            <a:ext cx="72609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284000" y="32670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2273100" y="12978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4572025" y="25422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720025" y="2016625"/>
            <a:ext cx="3852000" cy="13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4572000" y="3273600"/>
            <a:ext cx="3852000" cy="13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2">
            <a:alphaModFix/>
          </a:blip>
          <a:srcRect l="72414" t="38107" r="-31446"/>
          <a:stretch/>
        </p:blipFill>
        <p:spPr>
          <a:xfrm flipH="1">
            <a:off x="6476076" y="-280150"/>
            <a:ext cx="2667924" cy="20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7413100" y="-3150721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EA5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-1254650" y="388225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 l="72413" r="4468"/>
          <a:stretch/>
        </p:blipFill>
        <p:spPr>
          <a:xfrm rot="-5400000">
            <a:off x="1954550" y="3247507"/>
            <a:ext cx="1044801" cy="32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BLANK_1_1_1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2"/>
          </p:nvPr>
        </p:nvSpPr>
        <p:spPr>
          <a:xfrm>
            <a:off x="720000" y="27007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720000" y="3132150"/>
            <a:ext cx="23364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3"/>
          </p:nvPr>
        </p:nvSpPr>
        <p:spPr>
          <a:xfrm>
            <a:off x="3403800" y="27007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3403800" y="3132150"/>
            <a:ext cx="23364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5"/>
          </p:nvPr>
        </p:nvSpPr>
        <p:spPr>
          <a:xfrm>
            <a:off x="6087600" y="27007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6"/>
          </p:nvPr>
        </p:nvSpPr>
        <p:spPr>
          <a:xfrm>
            <a:off x="6087600" y="3132150"/>
            <a:ext cx="23364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/>
          <p:nvPr/>
        </p:nvSpPr>
        <p:spPr>
          <a:xfrm flipH="1">
            <a:off x="0" y="0"/>
            <a:ext cx="9144000" cy="5143648"/>
          </a:xfrm>
          <a:custGeom>
            <a:avLst/>
            <a:gdLst/>
            <a:ahLst/>
            <a:cxnLst/>
            <a:rect l="l" t="t" r="r" b="b"/>
            <a:pathLst>
              <a:path w="285750" h="160739" extrusionOk="0">
                <a:moveTo>
                  <a:pt x="278825" y="6764"/>
                </a:moveTo>
                <a:lnTo>
                  <a:pt x="278825" y="153975"/>
                </a:lnTo>
                <a:lnTo>
                  <a:pt x="6925" y="153975"/>
                </a:lnTo>
                <a:lnTo>
                  <a:pt x="6925" y="6764"/>
                </a:lnTo>
                <a:close/>
                <a:moveTo>
                  <a:pt x="0" y="0"/>
                </a:moveTo>
                <a:lnTo>
                  <a:pt x="0" y="160739"/>
                </a:lnTo>
                <a:lnTo>
                  <a:pt x="285750" y="160739"/>
                </a:lnTo>
                <a:lnTo>
                  <a:pt x="285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ExtraBold"/>
              <a:buNone/>
              <a:defRPr sz="2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t="16026" b="16033"/>
          <a:stretch/>
        </p:blipFill>
        <p:spPr>
          <a:xfrm>
            <a:off x="5127900" y="95724"/>
            <a:ext cx="4016100" cy="409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69624" y="95724"/>
            <a:ext cx="5572720" cy="5047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kk-KZ" sz="2000" b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Кәрібозова Айнұр Бағдатқызы</a:t>
            </a:r>
          </a:p>
          <a:p>
            <a:pPr marL="0" lvl="0" indent="0" algn="just" rtl="0">
              <a:lnSpc>
                <a:spcPct val="100000"/>
              </a:lnSpc>
              <a:buNone/>
            </a:pPr>
            <a:endParaRPr lang="kk-KZ" sz="2000" b="1" dirty="0" smtClean="0">
              <a:latin typeface="Montserrat ExtraBold" panose="020B0604020202020204" charset="-52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lvl="0" indent="252000" algn="just" rtl="0">
              <a:lnSpc>
                <a:spcPct val="100000"/>
              </a:lnSpc>
              <a:buNone/>
            </a:pPr>
            <a:r>
              <a:rPr lang="kk-KZ" sz="1400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1978 жылғы 12 шілдеде Қызылорда облысы Қазалы ауданы Құмжиек ауылында дүниеге келген.</a:t>
            </a:r>
          </a:p>
          <a:p>
            <a:pPr marL="0" lvl="0" indent="252000" algn="just" rtl="0">
              <a:lnSpc>
                <a:spcPct val="100000"/>
              </a:lnSpc>
              <a:buNone/>
            </a:pPr>
            <a:r>
              <a:rPr lang="kk-KZ" sz="1400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Қызылорда қаласының қазақ орта мектебін, әл-Фараби атындағы ҚазМҰУ Халықаралық қатынастар факультетін, ҚР СІМ Дипломатиялық Академиясын, «Болашақ» бағдарламасының шеңберінде Лондон экономика мектебінің Мемлекеттік басқару бойынша магистратурасын бітірген.</a:t>
            </a:r>
          </a:p>
          <a:p>
            <a:pPr marL="0" lvl="0" indent="252000" algn="just" rtl="0">
              <a:lnSpc>
                <a:spcPct val="100000"/>
              </a:lnSpc>
              <a:buNone/>
            </a:pPr>
            <a:r>
              <a:rPr lang="kk-KZ" sz="1400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ҚР СІМ жүйесі, </a:t>
            </a:r>
            <a:r>
              <a:rPr lang="en-US" sz="1400" dirty="0" err="1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KazakhInvest</a:t>
            </a:r>
            <a:r>
              <a:rPr lang="en-US" sz="1400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, </a:t>
            </a:r>
            <a:r>
              <a:rPr lang="kk-KZ" sz="1400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Ұлттық аударма бюросы, ҚР БҒМ Халықаралық бағдарламалар орталығында еңбек еткен.</a:t>
            </a:r>
          </a:p>
          <a:p>
            <a:pPr marL="0" indent="252000" algn="just">
              <a:lnSpc>
                <a:spcPct val="100000"/>
              </a:lnSpc>
            </a:pPr>
            <a:r>
              <a:rPr lang="kk-KZ" sz="1400" b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Қазір М.С. Нәрікбаев атындағы КАЗГЮУ Университеті Басқарма Төрағасының стратегия бойынша орынбасары.</a:t>
            </a:r>
          </a:p>
          <a:p>
            <a:pPr marL="0" indent="252000" algn="just">
              <a:lnSpc>
                <a:spcPct val="100000"/>
              </a:lnSpc>
            </a:pP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«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Болашақ</a:t>
            </a: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» түлектері, 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Қазақстанның тәуелсіз </a:t>
            </a: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директорлары </a:t>
            </a:r>
            <a:r>
              <a:rPr lang="en-US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(QID</a:t>
            </a:r>
            <a:r>
              <a:rPr lang="en-US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)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, Әйелдер көшбасшылығын ілгерілету «</a:t>
            </a:r>
            <a:r>
              <a:rPr lang="en-US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NEXUS ESG Kazakhstan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»</a:t>
            </a:r>
            <a:r>
              <a:rPr lang="en-US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ru-RU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асс</a:t>
            </a: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оциациялары, 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«</a:t>
            </a:r>
            <a:r>
              <a:rPr lang="en-US" sz="1400" i="1" dirty="0" err="1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Qazaq</a:t>
            </a:r>
            <a:r>
              <a:rPr lang="en-US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sz="1400" i="1" dirty="0" err="1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Tili</a:t>
            </a:r>
            <a:r>
              <a:rPr lang="kk-KZ" sz="1400" i="1" dirty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» халықаралық қоғамының </a:t>
            </a: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мүшесі, Лондон экономика мектебінің</a:t>
            </a:r>
            <a:r>
              <a:rPr lang="en-US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kk-KZ" sz="1400" i="1" dirty="0" smtClean="0">
                <a:latin typeface="Montserrat ExtraBold" panose="020B0604020202020204" charset="-52"/>
                <a:ea typeface="Microsoft Himalaya" panose="01010100010101010101" pitchFamily="2" charset="0"/>
                <a:cs typeface="Microsoft Himalaya" panose="01010100010101010101" pitchFamily="2" charset="0"/>
              </a:rPr>
              <a:t>Орталық Азиядағы лиазон офицері</a:t>
            </a:r>
            <a:endParaRPr lang="kk-KZ" sz="1400" i="1" dirty="0">
              <a:latin typeface="Montserrat ExtraBold" panose="020B0604020202020204" charset="-52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lvl="0" indent="252000" algn="just" rtl="0">
              <a:lnSpc>
                <a:spcPct val="100000"/>
              </a:lnSpc>
              <a:buNone/>
            </a:pPr>
            <a:endParaRPr lang="kk-KZ" sz="1400" b="1" dirty="0" smtClean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kk-KZ" sz="2000" dirty="0" smtClean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lang="kk-KZ" sz="2000" dirty="0" smtClean="0"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93" name="Google Shape;193;p27"/>
          <p:cNvSpPr/>
          <p:nvPr/>
        </p:nvSpPr>
        <p:spPr>
          <a:xfrm flipH="1">
            <a:off x="5375709" y="4022537"/>
            <a:ext cx="4016216" cy="1542930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423800" y="411127"/>
            <a:ext cx="5360312" cy="552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 smtClean="0"/>
              <a:t>2020 жылы берген уәделерім</a:t>
            </a:r>
            <a:endParaRPr sz="2400" b="1" dirty="0"/>
          </a:p>
        </p:txBody>
      </p:sp>
      <p:sp>
        <p:nvSpPr>
          <p:cNvPr id="205" name="Google Shape;205;p29"/>
          <p:cNvSpPr txBox="1">
            <a:spLocks noGrp="1"/>
          </p:cNvSpPr>
          <p:nvPr>
            <p:ph type="subTitle" idx="1"/>
          </p:nvPr>
        </p:nvSpPr>
        <p:spPr>
          <a:xfrm>
            <a:off x="423800" y="744279"/>
            <a:ext cx="5565874" cy="4139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Aft>
                <a:spcPts val="0"/>
              </a:spcAft>
            </a:pPr>
            <a:endParaRPr lang="kk-KZ" sz="1400" b="1" dirty="0" smtClean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Түлектер мониторингін жақсарту.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Түлектерді нысанды жұмысқа орналастыру.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Ассоциация мен ХБО ықпалдастығын нығайту.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Білім беру жобаларын жүзеге асыру.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Түлектерді мектеп / ЖООларда мотивациялық лекциялар оқуға тарту.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Ассоциация ролін күшейту.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«Болашақ» иимджін жақсарту / ілгерілету.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Әлемдік университтермен ынтымақтастықты нығайту.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kk-KZ" sz="1600" b="1" dirty="0" smtClean="0"/>
              <a:t> Әлеуметтік жауапкершілік.</a:t>
            </a:r>
            <a:endParaRPr sz="1600" b="1"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kk-KZ" sz="1600" b="1" dirty="0" smtClean="0"/>
              <a:t>БЕРГЕН УӘДЕЛЕРІМ ТОЛЫҚ ОРЫНДАЛДЫ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99" y="311889"/>
            <a:ext cx="5269675" cy="850604"/>
          </a:xfrm>
        </p:spPr>
        <p:txBody>
          <a:bodyPr/>
          <a:lstStyle/>
          <a:p>
            <a:pPr algn="just"/>
            <a:r>
              <a:rPr lang="kk-KZ" sz="2400" b="1" dirty="0" smtClean="0"/>
              <a:t>Сонымен қатар 2020-2022жж. аралығында: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72" y="1233377"/>
            <a:ext cx="5656521" cy="2915314"/>
          </a:xfrm>
        </p:spPr>
        <p:txBody>
          <a:bodyPr/>
          <a:lstStyle/>
          <a:p>
            <a:pPr marL="342900" algn="just">
              <a:buAutoNum type="arabicPeriod"/>
            </a:pPr>
            <a:r>
              <a:rPr lang="kk-KZ" dirty="0" smtClean="0"/>
              <a:t>Ассоциация шеңберінде </a:t>
            </a:r>
            <a:r>
              <a:rPr lang="en-US" dirty="0" smtClean="0"/>
              <a:t>600+ </a:t>
            </a:r>
            <a:r>
              <a:rPr lang="kk-KZ" dirty="0" smtClean="0"/>
              <a:t>мүшесі бар</a:t>
            </a:r>
            <a:r>
              <a:rPr lang="en-US" dirty="0" smtClean="0"/>
              <a:t> </a:t>
            </a:r>
            <a:r>
              <a:rPr lang="en-US" dirty="0" err="1" smtClean="0"/>
              <a:t>Bolashaq</a:t>
            </a:r>
            <a:r>
              <a:rPr lang="en-US" dirty="0" smtClean="0"/>
              <a:t> Education</a:t>
            </a:r>
            <a:r>
              <a:rPr lang="kk-KZ" dirty="0" smtClean="0"/>
              <a:t> </a:t>
            </a:r>
            <a:r>
              <a:rPr lang="en-US" dirty="0" smtClean="0"/>
              <a:t>&amp;</a:t>
            </a:r>
            <a:r>
              <a:rPr lang="kk-KZ" dirty="0" smtClean="0"/>
              <a:t> </a:t>
            </a:r>
            <a:r>
              <a:rPr lang="en-US" dirty="0" smtClean="0"/>
              <a:t>Science Club</a:t>
            </a:r>
            <a:r>
              <a:rPr lang="kk-KZ" dirty="0" smtClean="0"/>
              <a:t>-ты жасақтап, білім және ғылым саласында еңбек етіп жүрген түлектермен әр түрлі шаралар өткізілді.</a:t>
            </a:r>
          </a:p>
          <a:p>
            <a:pPr marL="342900" algn="just">
              <a:buAutoNum type="arabicPeriod"/>
            </a:pPr>
            <a:r>
              <a:rPr lang="kk-KZ" dirty="0" smtClean="0"/>
              <a:t>«Болашақ» бағдарламасының тиімділігіне </a:t>
            </a:r>
            <a:r>
              <a:rPr lang="en-US" dirty="0" smtClean="0"/>
              <a:t>CSI </a:t>
            </a:r>
            <a:r>
              <a:rPr lang="kk-KZ" dirty="0" smtClean="0"/>
              <a:t>компаниясымен бірлесіп «</a:t>
            </a:r>
            <a:r>
              <a:rPr lang="en-US" dirty="0" err="1" smtClean="0"/>
              <a:t>Bolashaq</a:t>
            </a:r>
            <a:r>
              <a:rPr lang="en-US" dirty="0" smtClean="0"/>
              <a:t> Impact Report</a:t>
            </a:r>
            <a:r>
              <a:rPr lang="kk-KZ" dirty="0" smtClean="0"/>
              <a:t>» зерттеуі жүргізілді.</a:t>
            </a:r>
          </a:p>
          <a:p>
            <a:pPr marL="342900" algn="just">
              <a:buAutoNum type="arabicPeriod"/>
            </a:pPr>
            <a:r>
              <a:rPr lang="kk-KZ" dirty="0" smtClean="0"/>
              <a:t>Түлектердің диссертациялары мен мақалалары дерекқоры – </a:t>
            </a:r>
            <a:r>
              <a:rPr lang="en-US" dirty="0" err="1" smtClean="0"/>
              <a:t>Bolashaq</a:t>
            </a:r>
            <a:r>
              <a:rPr lang="en-US" dirty="0" smtClean="0"/>
              <a:t> </a:t>
            </a:r>
            <a:r>
              <a:rPr lang="en-US" dirty="0" err="1" smtClean="0"/>
              <a:t>Kitapkhanasy</a:t>
            </a:r>
            <a:r>
              <a:rPr lang="en-US" dirty="0" smtClean="0"/>
              <a:t> </a:t>
            </a:r>
            <a:r>
              <a:rPr lang="kk-KZ" dirty="0" smtClean="0"/>
              <a:t>іске қосылды.</a:t>
            </a:r>
          </a:p>
          <a:p>
            <a:pPr marL="342900" algn="just">
              <a:buAutoNum type="arabicPeriod"/>
            </a:pPr>
            <a:r>
              <a:rPr lang="kk-KZ" dirty="0" smtClean="0"/>
              <a:t>Түлектермен әр түрлі қоғамдық өзекті мәселелерді талқылау жобасы – </a:t>
            </a:r>
            <a:r>
              <a:rPr lang="en-US" dirty="0" err="1" smtClean="0"/>
              <a:t>BolashaqTalks</a:t>
            </a:r>
            <a:r>
              <a:rPr lang="en-US" dirty="0" smtClean="0"/>
              <a:t> </a:t>
            </a:r>
            <a:r>
              <a:rPr lang="kk-KZ" dirty="0" smtClean="0"/>
              <a:t>іске қосылды.</a:t>
            </a:r>
          </a:p>
          <a:p>
            <a:pPr marL="342900" algn="just">
              <a:buAutoNum type="arabicPeriod"/>
            </a:pPr>
            <a:r>
              <a:rPr lang="kk-KZ" dirty="0" smtClean="0"/>
              <a:t>«Болашақ» әкімшісінде кешенді шаралар.</a:t>
            </a:r>
          </a:p>
          <a:p>
            <a:pPr marL="342900" algn="just">
              <a:buAutoNum type="arabicPeriod"/>
            </a:pPr>
            <a:endParaRPr lang="kk-KZ" dirty="0" smtClean="0"/>
          </a:p>
          <a:p>
            <a:pPr marL="3429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99" y="326065"/>
            <a:ext cx="5212967" cy="701750"/>
          </a:xfrm>
        </p:spPr>
        <p:txBody>
          <a:bodyPr/>
          <a:lstStyle/>
          <a:p>
            <a:r>
              <a:rPr lang="kk-KZ" sz="2400" b="1" dirty="0" smtClean="0"/>
              <a:t>Жаңа мерзімге сайлансам: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242" y="864780"/>
            <a:ext cx="5592724" cy="3714307"/>
          </a:xfrm>
        </p:spPr>
        <p:txBody>
          <a:bodyPr/>
          <a:lstStyle/>
          <a:p>
            <a:pPr algn="just">
              <a:buAutoNum type="arabicPeriod"/>
            </a:pPr>
            <a:r>
              <a:rPr lang="kk-KZ" dirty="0" smtClean="0"/>
              <a:t>Ассоциацияның «Кадрлық резерв» жүйелік жобасы шеңберінде түлектерді шешім қабылдау деңгейіндегі лауазымдарға, ірі компаниялар директорлар кеңесіне мүшелікке ілгерілету.</a:t>
            </a:r>
          </a:p>
          <a:p>
            <a:pPr algn="just">
              <a:buFont typeface="Montserrat Medium"/>
              <a:buAutoNum type="arabicPeriod"/>
            </a:pPr>
            <a:r>
              <a:rPr lang="kk-KZ" dirty="0" smtClean="0"/>
              <a:t>Әйел азамат түлектерді </a:t>
            </a:r>
            <a:r>
              <a:rPr lang="kk-KZ" dirty="0"/>
              <a:t>шешім қабылдау деңгейіндегі лауазымдарға, ірі компаниялар директорлар кеңесіне мүшелікке </a:t>
            </a:r>
            <a:r>
              <a:rPr lang="kk-KZ" dirty="0" smtClean="0"/>
              <a:t>ілгерілету.</a:t>
            </a:r>
            <a:endParaRPr lang="kk-KZ" dirty="0"/>
          </a:p>
          <a:p>
            <a:pPr algn="just">
              <a:buAutoNum type="arabicPeriod"/>
            </a:pPr>
            <a:r>
              <a:rPr lang="kk-KZ" dirty="0" smtClean="0"/>
              <a:t>«Болашақ» имиджін ұдайы жоғары дәрежеде ұстап отыру мақсатында кешенді шаралар ұйымдастыру (елдің даму басымдықтары, қоғамдағы өзекті мәселелерді шешу жолдарын іздеу бойынша стратегиялық сессиялар).</a:t>
            </a:r>
          </a:p>
          <a:p>
            <a:pPr algn="just">
              <a:buAutoNum type="arabicPeriod"/>
            </a:pPr>
            <a:r>
              <a:rPr lang="kk-KZ" dirty="0" smtClean="0"/>
              <a:t>«Болашақты» одан әрі қазақтандыру шаралары.</a:t>
            </a:r>
          </a:p>
          <a:p>
            <a:pPr algn="just">
              <a:buAutoNum type="arabicPeriod"/>
            </a:pPr>
            <a:r>
              <a:rPr lang="kk-KZ" dirty="0" smtClean="0"/>
              <a:t>Түлектердің тәлімгерлік жұмысын күшейту.</a:t>
            </a:r>
          </a:p>
          <a:p>
            <a:pPr algn="just">
              <a:buAutoNum type="arabicPeriod"/>
            </a:pPr>
            <a:endParaRPr lang="kk-KZ" dirty="0" smtClean="0"/>
          </a:p>
          <a:p>
            <a:pPr algn="just">
              <a:buAutoNum type="arabicPeriod"/>
            </a:pPr>
            <a:endParaRPr lang="kk-KZ" dirty="0" smtClean="0"/>
          </a:p>
          <a:p>
            <a:pPr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Style Thesis Defense by Slidesgo">
  <a:themeElements>
    <a:clrScheme name="Simple Light">
      <a:dk1>
        <a:srgbClr val="D4CAB7"/>
      </a:dk1>
      <a:lt1>
        <a:srgbClr val="E3DAC5"/>
      </a:lt1>
      <a:dk2>
        <a:srgbClr val="334436"/>
      </a:dk2>
      <a:lt2>
        <a:srgbClr val="DFAA28"/>
      </a:lt2>
      <a:accent1>
        <a:srgbClr val="2C4EB8"/>
      </a:accent1>
      <a:accent2>
        <a:srgbClr val="EA5430"/>
      </a:accent2>
      <a:accent3>
        <a:srgbClr val="334436"/>
      </a:accent3>
      <a:accent4>
        <a:srgbClr val="DFAA28"/>
      </a:accent4>
      <a:accent5>
        <a:srgbClr val="2C4EB8"/>
      </a:accent5>
      <a:accent6>
        <a:srgbClr val="EA5430"/>
      </a:accent6>
      <a:hlink>
        <a:srgbClr val="3344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345</Words>
  <Application>Microsoft Office PowerPoint</Application>
  <PresentationFormat>Экран (16:9)</PresentationFormat>
  <Paragraphs>34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Microsoft Himalaya</vt:lpstr>
      <vt:lpstr>Arial</vt:lpstr>
      <vt:lpstr>Bebas Neue</vt:lpstr>
      <vt:lpstr>Montserrat ExtraBold</vt:lpstr>
      <vt:lpstr>Anaheim</vt:lpstr>
      <vt:lpstr>Montserrat Medium</vt:lpstr>
      <vt:lpstr>Simple Style Thesis Defense by Slidesgo</vt:lpstr>
      <vt:lpstr>Презентация PowerPoint</vt:lpstr>
      <vt:lpstr>2020 жылы берген уәделерім</vt:lpstr>
      <vt:lpstr>Сонымен қатар 2020-2022жж. аралығында:</vt:lpstr>
      <vt:lpstr>Жаңа мерзімге сайлансам: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Government</dc:title>
  <dc:creator>user</dc:creator>
  <cp:lastModifiedBy>user</cp:lastModifiedBy>
  <cp:revision>22</cp:revision>
  <dcterms:modified xsi:type="dcterms:W3CDTF">2022-11-25T11:58:27Z</dcterms:modified>
</cp:coreProperties>
</file>